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324" r:id="rId31"/>
    <p:sldId id="285" r:id="rId32"/>
    <p:sldId id="286" r:id="rId33"/>
    <p:sldId id="287" r:id="rId34"/>
    <p:sldId id="288" r:id="rId35"/>
    <p:sldId id="289" r:id="rId36"/>
    <p:sldId id="290" r:id="rId37"/>
    <p:sldId id="292" r:id="rId38"/>
    <p:sldId id="291" r:id="rId39"/>
    <p:sldId id="293" r:id="rId40"/>
    <p:sldId id="326"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22" r:id="rId54"/>
    <p:sldId id="306" r:id="rId55"/>
    <p:sldId id="307" r:id="rId56"/>
    <p:sldId id="323" r:id="rId57"/>
    <p:sldId id="308" r:id="rId58"/>
    <p:sldId id="309" r:id="rId59"/>
    <p:sldId id="310" r:id="rId60"/>
    <p:sldId id="311" r:id="rId61"/>
    <p:sldId id="312" r:id="rId62"/>
    <p:sldId id="313" r:id="rId63"/>
    <p:sldId id="314" r:id="rId64"/>
    <p:sldId id="315" r:id="rId65"/>
    <p:sldId id="316" r:id="rId66"/>
    <p:sldId id="325" r:id="rId67"/>
    <p:sldId id="317" r:id="rId68"/>
    <p:sldId id="318" r:id="rId69"/>
    <p:sldId id="319" r:id="rId70"/>
    <p:sldId id="320" r:id="rId71"/>
    <p:sldId id="321"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50.jpe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6"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80.jpe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83.jpe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88.jpeg"/><Relationship Id="rId4"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91.jpeg"/></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94.jpeg"/></Relationships>
</file>

<file path=ppt/slides/_rels/slide3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99.jpeg"/></Relationships>
</file>

<file path=ppt/slides/_rels/slide39.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1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7"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51.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52.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54.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55.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57.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jpeg"/></Relationships>
</file>

<file path=ppt/slides/_rels/slide5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45.jpeg"/><Relationship Id="rId4" Type="http://schemas.openxmlformats.org/officeDocument/2006/relationships/image" Target="../media/image14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7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 TargetMode="Externa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p:txBody>
          <a:bodyPr/>
          <a:lstStyle/>
          <a:p>
            <a:r>
              <a:rPr lang="en-US" dirty="0" err="1"/>
              <a:t>Castanea</a:t>
            </a:r>
            <a:r>
              <a:rPr lang="en-US" dirty="0"/>
              <a:t> dentata</a:t>
            </a:r>
          </a:p>
        </p:txBody>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113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p:txBody>
          <a:bodyPr/>
          <a:lstStyle/>
          <a:p>
            <a:r>
              <a:rPr lang="en-US" dirty="0" err="1"/>
              <a:t>Cercis</a:t>
            </a:r>
            <a:r>
              <a:rPr lang="en-US" dirty="0"/>
              <a:t> canadensis</a:t>
            </a:r>
          </a:p>
        </p:txBody>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282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p:txBody>
          <a:bodyPr/>
          <a:lstStyle/>
          <a:p>
            <a:r>
              <a:rPr lang="en-US" dirty="0" err="1"/>
              <a:t>Celtis</a:t>
            </a:r>
            <a:r>
              <a:rPr lang="en-US" dirty="0"/>
              <a:t> </a:t>
            </a:r>
            <a:r>
              <a:rPr lang="en-US" dirty="0" err="1"/>
              <a:t>occidentalis</a:t>
            </a:r>
            <a:endParaRPr lang="en-US" dirty="0"/>
          </a:p>
        </p:txBody>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87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p:txBody>
          <a:bodyPr/>
          <a:lstStyle/>
          <a:p>
            <a:r>
              <a:rPr lang="en-US" dirty="0" err="1"/>
              <a:t>Chionanthus</a:t>
            </a:r>
            <a:r>
              <a:rPr lang="en-US" dirty="0"/>
              <a:t> </a:t>
            </a:r>
            <a:r>
              <a:rPr lang="en-US" dirty="0" err="1"/>
              <a:t>virginicus</a:t>
            </a:r>
            <a:endParaRPr lang="en-US" dirty="0"/>
          </a:p>
        </p:txBody>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890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a:xfrm>
            <a:off x="649224" y="645106"/>
            <a:ext cx="5122652" cy="1259894"/>
          </a:xfrm>
        </p:spPr>
        <p:txBody>
          <a:bodyPr>
            <a:normAutofit/>
          </a:bodyPr>
          <a:lstStyle/>
          <a:p>
            <a:r>
              <a:rPr lang="en-US" dirty="0"/>
              <a:t>Acer negundo</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a:xfrm>
            <a:off x="649225" y="2133600"/>
            <a:ext cx="5122652" cy="3759253"/>
          </a:xfrm>
        </p:spPr>
        <p:txBody>
          <a:bodyPr>
            <a:normAutofit/>
          </a:bodyPr>
          <a:lstStyle/>
          <a:p>
            <a:pPr marL="0" indent="0">
              <a:buNone/>
            </a:pPr>
            <a:r>
              <a:rPr lang="en-US" dirty="0"/>
              <a:t>Boxelder</a:t>
            </a:r>
          </a:p>
          <a:p>
            <a:endParaRPr lang="en-US" dirty="0"/>
          </a:p>
          <a:p>
            <a:r>
              <a:rPr lang="en-US" dirty="0"/>
              <a:t>Fruit is light-tan samaras, drooping clusters</a:t>
            </a:r>
          </a:p>
          <a:p>
            <a:r>
              <a:rPr lang="en-US" b="1" dirty="0"/>
              <a:t>New growth stems are green! And warty</a:t>
            </a:r>
          </a:p>
          <a:p>
            <a:r>
              <a:rPr lang="en-US" b="1" dirty="0"/>
              <a:t>Leaves variably shaped</a:t>
            </a:r>
            <a:r>
              <a:rPr lang="en-US" dirty="0"/>
              <a:t>, opposite, pinnately compound</a:t>
            </a:r>
          </a:p>
          <a:p>
            <a:pPr lvl="1"/>
            <a:r>
              <a:rPr lang="en-US" dirty="0"/>
              <a:t>Variable leaf shape</a:t>
            </a:r>
          </a:p>
          <a:p>
            <a:pPr lvl="1"/>
            <a:r>
              <a:rPr lang="en-US" dirty="0"/>
              <a:t>3-5 leaflets, when in 3s, </a:t>
            </a:r>
            <a:r>
              <a:rPr lang="en-US" b="1" dirty="0"/>
              <a:t>can look like tree version of </a:t>
            </a:r>
            <a:r>
              <a:rPr lang="en-US" b="1" dirty="0" err="1"/>
              <a:t>Toxicodendron</a:t>
            </a:r>
            <a:r>
              <a:rPr lang="en-US" b="1" dirty="0"/>
              <a:t> radicans (poison ivy)</a:t>
            </a:r>
          </a:p>
        </p:txBody>
      </p:sp>
      <p:pic>
        <p:nvPicPr>
          <p:cNvPr id="4098" name="Picture 2" descr="https://www.dendroapp.frec.vt.edu/VT_Assets/Fact_Sheets/images/Acer%20negundo/leaf1.jpg">
            <a:extLst>
              <a:ext uri="{FF2B5EF4-FFF2-40B4-BE49-F238E27FC236}">
                <a16:creationId xmlns:a16="http://schemas.microsoft.com/office/drawing/2014/main" id="{79A97CFA-F15E-4937-941A-805EE04E7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4308"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cer%20negundo/fruit1.jpg">
            <a:extLst>
              <a:ext uri="{FF2B5EF4-FFF2-40B4-BE49-F238E27FC236}">
                <a16:creationId xmlns:a16="http://schemas.microsoft.com/office/drawing/2014/main" id="{E23C413A-D072-4A69-B7FC-B77486F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2" y="506186"/>
            <a:ext cx="1569288" cy="23601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cer%20negundo/twig1.jpg">
            <a:extLst>
              <a:ext uri="{FF2B5EF4-FFF2-40B4-BE49-F238E27FC236}">
                <a16:creationId xmlns:a16="http://schemas.microsoft.com/office/drawing/2014/main" id="{BF3669DA-0977-4C59-ACEE-73349324E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83" y="3334490"/>
            <a:ext cx="1533885" cy="23312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3BE0E-5745-4E06-B3AA-042AAE6ACB58}"/>
              </a:ext>
            </a:extLst>
          </p:cNvPr>
          <p:cNvSpPr/>
          <p:nvPr/>
        </p:nvSpPr>
        <p:spPr>
          <a:xfrm>
            <a:off x="7683500" y="6292524"/>
            <a:ext cx="6096000" cy="246221"/>
          </a:xfrm>
          <a:prstGeom prst="rect">
            <a:avLst/>
          </a:prstGeom>
        </p:spPr>
        <p:txBody>
          <a:bodyPr>
            <a:spAutoFit/>
          </a:bodyPr>
          <a:lstStyle/>
          <a:p>
            <a:r>
              <a:rPr lang="en-US" sz="1000" dirty="0">
                <a:hlinkClick r:id="rId5"/>
              </a:rPr>
              <a:t>http://dendro.cnre.vt.edu/dendrology/syllabus/factsheet.cfm?ID=3</a:t>
            </a:r>
            <a:endParaRPr lang="en-US" sz="1000" dirty="0"/>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a:xfrm>
            <a:off x="649224" y="645106"/>
            <a:ext cx="5122652" cy="1259894"/>
          </a:xfrm>
        </p:spPr>
        <p:txBody>
          <a:bodyPr>
            <a:normAutofit/>
          </a:bodyPr>
          <a:lstStyle/>
          <a:p>
            <a:r>
              <a:rPr lang="en-US" dirty="0"/>
              <a:t>Acer </a:t>
            </a:r>
            <a:r>
              <a:rPr lang="en-US" dirty="0" err="1"/>
              <a:t>platanoides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Norway maple</a:t>
            </a:r>
          </a:p>
          <a:p>
            <a:endParaRPr lang="en-US" dirty="0"/>
          </a:p>
          <a:p>
            <a:r>
              <a:rPr lang="en-US" dirty="0"/>
              <a:t>Invasive</a:t>
            </a:r>
          </a:p>
          <a:p>
            <a:r>
              <a:rPr lang="en-US" dirty="0"/>
              <a:t>Bark shallowly furrowed (older)</a:t>
            </a:r>
          </a:p>
          <a:p>
            <a:r>
              <a:rPr lang="en-US" dirty="0"/>
              <a:t>Buds are green, but mature purple</a:t>
            </a:r>
          </a:p>
          <a:p>
            <a:r>
              <a:rPr lang="en-US" dirty="0"/>
              <a:t>Fruit = wide divergent, winged samara, bright yellow-green</a:t>
            </a:r>
          </a:p>
          <a:p>
            <a:r>
              <a:rPr lang="en-US" b="1" dirty="0"/>
              <a:t>Leaves are obnoxiously maple</a:t>
            </a:r>
          </a:p>
          <a:p>
            <a:pPr lvl="1"/>
            <a:r>
              <a:rPr lang="en-US" dirty="0"/>
              <a:t>Much more pointed than A. rubrum</a:t>
            </a:r>
          </a:p>
          <a:p>
            <a:pPr lvl="1"/>
            <a:r>
              <a:rPr lang="en-US" b="1" dirty="0"/>
              <a:t>Palmate, 5-7 lobes</a:t>
            </a:r>
          </a:p>
          <a:p>
            <a:pPr lvl="1"/>
            <a:r>
              <a:rPr lang="en-US" b="1" dirty="0"/>
              <a:t>Milky sap from petiole when detached</a:t>
            </a:r>
          </a:p>
          <a:p>
            <a:pPr lvl="1"/>
            <a:r>
              <a:rPr lang="en-US" dirty="0"/>
              <a:t>Can also be purple (cultivar)</a:t>
            </a:r>
          </a:p>
        </p:txBody>
      </p:sp>
      <p:pic>
        <p:nvPicPr>
          <p:cNvPr id="3074" name="Picture 2" descr="https://www.dendroapp.frec.vt.edu/VT_Assets/Fact_Sheets/images/Acer%20platanoides/leaf1.jpg">
            <a:extLst>
              <a:ext uri="{FF2B5EF4-FFF2-40B4-BE49-F238E27FC236}">
                <a16:creationId xmlns:a16="http://schemas.microsoft.com/office/drawing/2014/main" id="{9C021127-DBC8-409C-A5BE-3B9F2DCC9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5860" y="301400"/>
            <a:ext cx="2757971" cy="39259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cer%20platanoides/fruit1.jpg">
            <a:extLst>
              <a:ext uri="{FF2B5EF4-FFF2-40B4-BE49-F238E27FC236}">
                <a16:creationId xmlns:a16="http://schemas.microsoft.com/office/drawing/2014/main" id="{2D522419-46F9-454B-B37C-B076C097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47" y="476250"/>
            <a:ext cx="2400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cer%20platanoides/twig1.jpg">
            <a:extLst>
              <a:ext uri="{FF2B5EF4-FFF2-40B4-BE49-F238E27FC236}">
                <a16:creationId xmlns:a16="http://schemas.microsoft.com/office/drawing/2014/main" id="{59F45942-C2E9-4A19-8D44-DB44DCD5C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832" y="3562350"/>
            <a:ext cx="1538116" cy="2873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cer%20platanoides/bark1.jpg">
            <a:extLst>
              <a:ext uri="{FF2B5EF4-FFF2-40B4-BE49-F238E27FC236}">
                <a16:creationId xmlns:a16="http://schemas.microsoft.com/office/drawing/2014/main" id="{57FCBFBF-7181-4157-9641-981232A28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596" y="3781966"/>
            <a:ext cx="1728616" cy="259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E77988-C23E-47BD-BF64-B6050641EF52}"/>
              </a:ext>
            </a:extLst>
          </p:cNvPr>
          <p:cNvSpPr/>
          <p:nvPr/>
        </p:nvSpPr>
        <p:spPr>
          <a:xfrm>
            <a:off x="7620000" y="6497024"/>
            <a:ext cx="6096000" cy="246221"/>
          </a:xfrm>
          <a:prstGeom prst="rect">
            <a:avLst/>
          </a:prstGeom>
        </p:spPr>
        <p:txBody>
          <a:bodyPr>
            <a:spAutoFit/>
          </a:bodyPr>
          <a:lstStyle/>
          <a:p>
            <a:r>
              <a:rPr lang="en-US" sz="1000" dirty="0">
                <a:hlinkClick r:id="rId6"/>
              </a:rPr>
              <a:t>http://dendro.cnre.vt.edu/dendrology/syllabus/factsheet.cfm?ID=6</a:t>
            </a:r>
            <a:endParaRPr lang="en-US" sz="1000" dirty="0"/>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a:xfrm>
            <a:off x="649224" y="645106"/>
            <a:ext cx="6574536" cy="1259894"/>
          </a:xfrm>
        </p:spPr>
        <p:txBody>
          <a:bodyPr>
            <a:normAutofit/>
          </a:bodyPr>
          <a:lstStyle/>
          <a:p>
            <a:r>
              <a:rPr lang="en-US" dirty="0"/>
              <a:t>Acer rubrum</a:t>
            </a:r>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a:xfrm>
            <a:off x="649225" y="2133600"/>
            <a:ext cx="5446776" cy="3759253"/>
          </a:xfrm>
        </p:spPr>
        <p:txBody>
          <a:bodyPr>
            <a:normAutofit/>
          </a:bodyPr>
          <a:lstStyle/>
          <a:p>
            <a:pPr marL="0" indent="0">
              <a:buNone/>
            </a:pPr>
            <a:r>
              <a:rPr lang="en-US" dirty="0"/>
              <a:t>Red maple</a:t>
            </a:r>
          </a:p>
          <a:p>
            <a:endParaRPr lang="en-US" dirty="0"/>
          </a:p>
          <a:p>
            <a:r>
              <a:rPr lang="en-US" dirty="0"/>
              <a:t>Bark smooth and light grey young, otherwise darker and breaks up into long, fine scaly plates</a:t>
            </a:r>
          </a:p>
          <a:p>
            <a:r>
              <a:rPr lang="en-US" dirty="0"/>
              <a:t>Buds reddish and lustrous with small lenticels</a:t>
            </a:r>
          </a:p>
          <a:p>
            <a:r>
              <a:rPr lang="en-US" dirty="0"/>
              <a:t>Fruit is light brown to reddish samaras on long stems</a:t>
            </a:r>
          </a:p>
          <a:p>
            <a:r>
              <a:rPr lang="en-US" b="1" dirty="0"/>
              <a:t>Leaves opposite, have red petioles</a:t>
            </a:r>
          </a:p>
          <a:p>
            <a:pPr lvl="1"/>
            <a:r>
              <a:rPr lang="en-US" dirty="0"/>
              <a:t>3 lobes, toothed, </a:t>
            </a:r>
            <a:r>
              <a:rPr lang="en-US" b="1" dirty="0"/>
              <a:t>pale underside</a:t>
            </a:r>
          </a:p>
        </p:txBody>
      </p:sp>
      <p:pic>
        <p:nvPicPr>
          <p:cNvPr id="2050" name="Picture 2" descr="https://www.dendroapp.frec.vt.edu/VT_Assets/Fact_Sheets/images/Acer%20rubrum/leaf1.jpg">
            <a:extLst>
              <a:ext uri="{FF2B5EF4-FFF2-40B4-BE49-F238E27FC236}">
                <a16:creationId xmlns:a16="http://schemas.microsoft.com/office/drawing/2014/main" id="{A1597AC8-E9C2-4BFE-A82E-336EF96FF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4807" y="399718"/>
            <a:ext cx="2651922" cy="39878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Acer%20rubrum/fruit1.jpg">
            <a:extLst>
              <a:ext uri="{FF2B5EF4-FFF2-40B4-BE49-F238E27FC236}">
                <a16:creationId xmlns:a16="http://schemas.microsoft.com/office/drawing/2014/main" id="{85EA80A2-0151-4E95-A597-A92BB70F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0" y="299175"/>
            <a:ext cx="2057839" cy="31194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Acer%20rubrum/twig1.jpg">
            <a:extLst>
              <a:ext uri="{FF2B5EF4-FFF2-40B4-BE49-F238E27FC236}">
                <a16:creationId xmlns:a16="http://schemas.microsoft.com/office/drawing/2014/main" id="{AA0DB423-76B5-46E3-9E93-EDD117EF3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262" y="299175"/>
            <a:ext cx="965352" cy="25656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dendroapp.frec.vt.edu/VT_Assets/Fact_Sheets/images/Acer%20rubrum/bark1.jpg">
            <a:extLst>
              <a:ext uri="{FF2B5EF4-FFF2-40B4-BE49-F238E27FC236}">
                <a16:creationId xmlns:a16="http://schemas.microsoft.com/office/drawing/2014/main" id="{176748D8-34F8-4B66-9BED-99A4DF79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07" y="3640595"/>
            <a:ext cx="2057839" cy="2572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DFD38-7139-453D-A2BA-04E6D9048D7E}"/>
              </a:ext>
            </a:extLst>
          </p:cNvPr>
          <p:cNvSpPr/>
          <p:nvPr/>
        </p:nvSpPr>
        <p:spPr>
          <a:xfrm>
            <a:off x="7772400" y="6406779"/>
            <a:ext cx="6096000" cy="246221"/>
          </a:xfrm>
          <a:prstGeom prst="rect">
            <a:avLst/>
          </a:prstGeom>
        </p:spPr>
        <p:txBody>
          <a:bodyPr>
            <a:spAutoFit/>
          </a:bodyPr>
          <a:lstStyle/>
          <a:p>
            <a:r>
              <a:rPr lang="en-US" sz="1000" dirty="0">
                <a:hlinkClick r:id="rId6"/>
              </a:rPr>
              <a:t>http://dendro.cnre.vt.edu/dendrology/syllabus/factsheet.cfm?ID=1</a:t>
            </a:r>
            <a:endParaRPr lang="en-US" sz="1000" dirty="0"/>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E7805-F486-4304-8098-48574B7363C4}"/>
              </a:ext>
            </a:extLst>
          </p:cNvPr>
          <p:cNvSpPr>
            <a:spLocks noGrp="1"/>
          </p:cNvSpPr>
          <p:nvPr>
            <p:ph type="title"/>
          </p:nvPr>
        </p:nvSpPr>
        <p:spPr>
          <a:xfrm>
            <a:off x="649224" y="645106"/>
            <a:ext cx="5122652" cy="1259894"/>
          </a:xfrm>
        </p:spPr>
        <p:txBody>
          <a:bodyPr>
            <a:normAutofit/>
          </a:bodyPr>
          <a:lstStyle/>
          <a:p>
            <a:r>
              <a:rPr lang="en-US" dirty="0" err="1"/>
              <a:t>Parthenocissus</a:t>
            </a:r>
            <a:r>
              <a:rPr lang="en-US" dirty="0"/>
              <a:t> quinquefolia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B56E66-7E28-4DD4-8076-8D52C5670A40}"/>
              </a:ext>
            </a:extLst>
          </p:cNvPr>
          <p:cNvSpPr>
            <a:spLocks noGrp="1"/>
          </p:cNvSpPr>
          <p:nvPr>
            <p:ph idx="1"/>
          </p:nvPr>
        </p:nvSpPr>
        <p:spPr>
          <a:xfrm>
            <a:off x="649225" y="2133600"/>
            <a:ext cx="5122652" cy="3759253"/>
          </a:xfrm>
        </p:spPr>
        <p:txBody>
          <a:bodyPr>
            <a:normAutofit/>
          </a:bodyPr>
          <a:lstStyle/>
          <a:p>
            <a:pPr marL="0" indent="0">
              <a:buNone/>
            </a:pPr>
            <a:r>
              <a:rPr lang="en-US" dirty="0"/>
              <a:t>Virginia creeper</a:t>
            </a:r>
          </a:p>
          <a:p>
            <a:endParaRPr lang="en-US" dirty="0"/>
          </a:p>
          <a:p>
            <a:r>
              <a:rPr lang="en-US" dirty="0"/>
              <a:t>Bright red fall color</a:t>
            </a:r>
          </a:p>
          <a:p>
            <a:r>
              <a:rPr lang="en-US" b="1" dirty="0"/>
              <a:t>Tendrils from vine are much heftier than T. radicans (poison ivy)</a:t>
            </a:r>
          </a:p>
          <a:p>
            <a:pPr lvl="1"/>
            <a:r>
              <a:rPr lang="en-US" dirty="0"/>
              <a:t>Look like hard lab bug feet that you don’t want on you</a:t>
            </a:r>
          </a:p>
          <a:p>
            <a:r>
              <a:rPr lang="en-US" dirty="0"/>
              <a:t>Leaves alternate, coarse toothed</a:t>
            </a:r>
          </a:p>
          <a:p>
            <a:pPr lvl="1"/>
            <a:r>
              <a:rPr lang="en-US" b="1" dirty="0"/>
              <a:t>Palmately compound in 5s (like </a:t>
            </a:r>
            <a:r>
              <a:rPr lang="en-US" b="1" dirty="0" err="1"/>
              <a:t>Rubus</a:t>
            </a:r>
            <a:r>
              <a:rPr lang="en-US" b="1" dirty="0"/>
              <a:t> </a:t>
            </a:r>
            <a:r>
              <a:rPr lang="en-US" b="1" dirty="0" err="1"/>
              <a:t>allegheniensis</a:t>
            </a:r>
            <a:r>
              <a:rPr lang="en-US" b="1" dirty="0"/>
              <a:t>)</a:t>
            </a:r>
          </a:p>
        </p:txBody>
      </p:sp>
      <p:pic>
        <p:nvPicPr>
          <p:cNvPr id="6146" name="Picture 2" descr="https://www.dendroapp.frec.vt.edu/VT_Assets/Fact_Sheets/images/Parthenocissus%20quinquefolia/leaf1.jpg">
            <a:extLst>
              <a:ext uri="{FF2B5EF4-FFF2-40B4-BE49-F238E27FC236}">
                <a16:creationId xmlns:a16="http://schemas.microsoft.com/office/drawing/2014/main" id="{DA4BCA3F-62E2-4B63-BF64-F7F61C4D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2117" y="440871"/>
            <a:ext cx="3617003" cy="452125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ttps://www.dendroapp.frec.vt.edu/VT_Assets/Fact_Sheets/images/Parthenocissus%20quinquefolia/bark1.jpg">
            <a:extLst>
              <a:ext uri="{FF2B5EF4-FFF2-40B4-BE49-F238E27FC236}">
                <a16:creationId xmlns:a16="http://schemas.microsoft.com/office/drawing/2014/main" id="{92B06B55-9EC7-4E08-A995-B8CD322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937" y="1078367"/>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BF458B-1F49-44CC-AE4C-149B0556B1B7}"/>
              </a:ext>
            </a:extLst>
          </p:cNvPr>
          <p:cNvSpPr/>
          <p:nvPr/>
        </p:nvSpPr>
        <p:spPr>
          <a:xfrm>
            <a:off x="7505700" y="6294018"/>
            <a:ext cx="6096000" cy="246221"/>
          </a:xfrm>
          <a:prstGeom prst="rect">
            <a:avLst/>
          </a:prstGeom>
        </p:spPr>
        <p:txBody>
          <a:bodyPr>
            <a:spAutoFit/>
          </a:bodyPr>
          <a:lstStyle/>
          <a:p>
            <a:r>
              <a:rPr lang="en-US" sz="1000" dirty="0">
                <a:hlinkClick r:id="rId4"/>
              </a:rPr>
              <a:t>http://dendro.cnre.vt.edu/dendrology/syllabus/factsheet.cfm?ID=126</a:t>
            </a:r>
            <a:endParaRPr lang="en-US" sz="1000" dirty="0"/>
          </a:p>
        </p:txBody>
      </p:sp>
    </p:spTree>
    <p:extLst>
      <p:ext uri="{BB962C8B-B14F-4D97-AF65-F5344CB8AC3E}">
        <p14:creationId xmlns:p14="http://schemas.microsoft.com/office/powerpoint/2010/main" val="151300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a:xfrm>
            <a:off x="649224" y="645106"/>
            <a:ext cx="5122652" cy="1259894"/>
          </a:xfrm>
        </p:spPr>
        <p:txBody>
          <a:bodyPr>
            <a:normAutofit/>
          </a:bodyPr>
          <a:lstStyle/>
          <a:p>
            <a:r>
              <a:rPr lang="en-US" dirty="0"/>
              <a:t>Ailanthus </a:t>
            </a:r>
            <a:r>
              <a:rPr lang="en-US" dirty="0" err="1"/>
              <a:t>altissima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a:xfrm>
            <a:off x="649225" y="2133600"/>
            <a:ext cx="5122652" cy="4310789"/>
          </a:xfrm>
        </p:spPr>
        <p:txBody>
          <a:bodyPr>
            <a:normAutofit fontScale="92500"/>
          </a:bodyPr>
          <a:lstStyle/>
          <a:p>
            <a:pPr marL="0" indent="0">
              <a:lnSpc>
                <a:spcPct val="90000"/>
              </a:lnSpc>
              <a:buNone/>
            </a:pPr>
            <a:r>
              <a:rPr lang="en-US" dirty="0"/>
              <a:t>Tree of heaven</a:t>
            </a:r>
          </a:p>
          <a:p>
            <a:pPr>
              <a:lnSpc>
                <a:spcPct val="90000"/>
              </a:lnSpc>
            </a:pPr>
            <a:endParaRPr lang="en-US" dirty="0"/>
          </a:p>
          <a:p>
            <a:pPr>
              <a:lnSpc>
                <a:spcPct val="90000"/>
              </a:lnSpc>
            </a:pPr>
            <a:r>
              <a:rPr lang="en-US" dirty="0"/>
              <a:t>Invasive</a:t>
            </a:r>
          </a:p>
          <a:p>
            <a:pPr>
              <a:lnSpc>
                <a:spcPct val="90000"/>
              </a:lnSpc>
            </a:pPr>
            <a:r>
              <a:rPr lang="en-US" dirty="0"/>
              <a:t>Fruit is twisted samara, in long clusters</a:t>
            </a:r>
          </a:p>
          <a:p>
            <a:pPr>
              <a:lnSpc>
                <a:spcPct val="90000"/>
              </a:lnSpc>
            </a:pPr>
            <a:r>
              <a:rPr lang="en-US" dirty="0"/>
              <a:t>Twigs stout, yellow to red-brown, large reddish pith inside</a:t>
            </a:r>
          </a:p>
          <a:p>
            <a:pPr>
              <a:lnSpc>
                <a:spcPct val="90000"/>
              </a:lnSpc>
            </a:pPr>
            <a:r>
              <a:rPr lang="en-US" dirty="0"/>
              <a:t>Chunky bark, lower branches tend to droop</a:t>
            </a:r>
          </a:p>
          <a:p>
            <a:pPr lvl="1">
              <a:lnSpc>
                <a:spcPct val="90000"/>
              </a:lnSpc>
            </a:pPr>
            <a:r>
              <a:rPr lang="en-US" b="1" dirty="0" err="1"/>
              <a:t>Resprouts</a:t>
            </a:r>
            <a:r>
              <a:rPr lang="en-US" b="1" dirty="0"/>
              <a:t> like willow</a:t>
            </a:r>
            <a:r>
              <a:rPr lang="en-US" dirty="0"/>
              <a:t>, aka wherever, whenever, whatever</a:t>
            </a:r>
          </a:p>
          <a:p>
            <a:pPr>
              <a:lnSpc>
                <a:spcPct val="90000"/>
              </a:lnSpc>
            </a:pPr>
            <a:r>
              <a:rPr lang="en-US" dirty="0"/>
              <a:t>Compound, opposite leaflets</a:t>
            </a:r>
          </a:p>
          <a:p>
            <a:pPr lvl="1">
              <a:lnSpc>
                <a:spcPct val="90000"/>
              </a:lnSpc>
            </a:pPr>
            <a:r>
              <a:rPr lang="en-US" b="1" dirty="0"/>
              <a:t>1-3 ft long! 11-41 leaflets!</a:t>
            </a:r>
          </a:p>
          <a:p>
            <a:pPr lvl="1">
              <a:lnSpc>
                <a:spcPct val="90000"/>
              </a:lnSpc>
            </a:pPr>
            <a:r>
              <a:rPr lang="en-US" b="1" dirty="0"/>
              <a:t>Newest growth is more purply-red</a:t>
            </a:r>
          </a:p>
          <a:p>
            <a:pPr lvl="1">
              <a:lnSpc>
                <a:spcPct val="90000"/>
              </a:lnSpc>
            </a:pPr>
            <a:r>
              <a:rPr lang="en-US" dirty="0"/>
              <a:t>Teeth at leaf bases</a:t>
            </a:r>
          </a:p>
        </p:txBody>
      </p:sp>
      <p:pic>
        <p:nvPicPr>
          <p:cNvPr id="1026" name="Picture 2" descr="https://www.dendroapp.frec.vt.edu/VT_Assets/Fact_Sheets/images/Ailanthus%20altissima/fruit1.jpg">
            <a:extLst>
              <a:ext uri="{FF2B5EF4-FFF2-40B4-BE49-F238E27FC236}">
                <a16:creationId xmlns:a16="http://schemas.microsoft.com/office/drawing/2014/main" id="{EB135EC3-1C14-42D8-8407-41E6A1346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1876" y="835794"/>
            <a:ext cx="1882039" cy="263222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7C4BF7-CDB8-4FCC-9016-38009AC6DF68}"/>
              </a:ext>
            </a:extLst>
          </p:cNvPr>
          <p:cNvPicPr>
            <a:picLocks noChangeAspect="1"/>
          </p:cNvPicPr>
          <p:nvPr/>
        </p:nvPicPr>
        <p:blipFill>
          <a:blip r:embed="rId3"/>
          <a:stretch>
            <a:fillRect/>
          </a:stretch>
        </p:blipFill>
        <p:spPr>
          <a:xfrm>
            <a:off x="8392885" y="799182"/>
            <a:ext cx="3558447" cy="2668835"/>
          </a:xfrm>
          <a:prstGeom prst="rect">
            <a:avLst/>
          </a:prstGeom>
        </p:spPr>
      </p:pic>
      <p:pic>
        <p:nvPicPr>
          <p:cNvPr id="1028" name="Picture 4" descr="https://www.dendroapp.frec.vt.edu/VT_Assets/Fact_Sheets/images/Ailanthus%20altissima/twig1.jpg">
            <a:extLst>
              <a:ext uri="{FF2B5EF4-FFF2-40B4-BE49-F238E27FC236}">
                <a16:creationId xmlns:a16="http://schemas.microsoft.com/office/drawing/2014/main" id="{A47A094D-09B2-4EF5-A9DD-F7D8BDDE9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549" y="4013226"/>
            <a:ext cx="1205346"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Ailanthus%20altissima/flower1.jpg">
            <a:extLst>
              <a:ext uri="{FF2B5EF4-FFF2-40B4-BE49-F238E27FC236}">
                <a16:creationId xmlns:a16="http://schemas.microsoft.com/office/drawing/2014/main" id="{FAB39B7A-1E3F-4E46-A91A-BFEBB98A4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521" y="4013226"/>
            <a:ext cx="1593417" cy="213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F36B86-05C6-4CFC-91D4-0728E5B917D1}"/>
              </a:ext>
            </a:extLst>
          </p:cNvPr>
          <p:cNvSpPr/>
          <p:nvPr/>
        </p:nvSpPr>
        <p:spPr>
          <a:xfrm>
            <a:off x="7653915" y="6444389"/>
            <a:ext cx="6096000" cy="246221"/>
          </a:xfrm>
          <a:prstGeom prst="rect">
            <a:avLst/>
          </a:prstGeom>
        </p:spPr>
        <p:txBody>
          <a:bodyPr>
            <a:spAutoFit/>
          </a:bodyPr>
          <a:lstStyle/>
          <a:p>
            <a:r>
              <a:rPr lang="en-US" sz="1000" dirty="0">
                <a:hlinkClick r:id="rId6"/>
              </a:rPr>
              <a:t>http://dendro.cnre.vt.edu/dendrology/syllabus/factsheet.cfm?ID=7</a:t>
            </a:r>
            <a:endParaRPr lang="en-US" sz="1000" dirty="0"/>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92DAF-A717-4CAE-A78E-300240498DE7}"/>
              </a:ext>
            </a:extLst>
          </p:cNvPr>
          <p:cNvSpPr>
            <a:spLocks noGrp="1"/>
          </p:cNvSpPr>
          <p:nvPr>
            <p:ph type="title"/>
          </p:nvPr>
        </p:nvSpPr>
        <p:spPr>
          <a:xfrm>
            <a:off x="649224" y="645106"/>
            <a:ext cx="5122652" cy="1259894"/>
          </a:xfrm>
        </p:spPr>
        <p:txBody>
          <a:bodyPr>
            <a:normAutofit/>
          </a:bodyPr>
          <a:lstStyle/>
          <a:p>
            <a:r>
              <a:rPr lang="en-US" dirty="0" err="1"/>
              <a:t>Toxicodendron</a:t>
            </a:r>
            <a:r>
              <a:rPr lang="en-US" dirty="0"/>
              <a:t> radicans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EBF8BB-55DE-4AB4-9F70-5D8BF1DC1B30}"/>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sz="1700" dirty="0"/>
              <a:t>Poison-ivy</a:t>
            </a:r>
          </a:p>
          <a:p>
            <a:pPr>
              <a:lnSpc>
                <a:spcPct val="90000"/>
              </a:lnSpc>
            </a:pPr>
            <a:endParaRPr lang="en-US" sz="1700" dirty="0"/>
          </a:p>
          <a:p>
            <a:pPr>
              <a:lnSpc>
                <a:spcPct val="90000"/>
              </a:lnSpc>
            </a:pPr>
            <a:r>
              <a:rPr lang="en-US" sz="1700" dirty="0"/>
              <a:t>Everything about this plant is poisonous. If handling, use gloves / use </a:t>
            </a:r>
            <a:r>
              <a:rPr lang="en-US" sz="1700" dirty="0" err="1"/>
              <a:t>Technu</a:t>
            </a:r>
            <a:endParaRPr lang="en-US" sz="1700" dirty="0"/>
          </a:p>
          <a:p>
            <a:pPr>
              <a:lnSpc>
                <a:spcPct val="90000"/>
              </a:lnSpc>
            </a:pPr>
            <a:r>
              <a:rPr lang="en-US" sz="1700" b="1" dirty="0"/>
              <a:t>Vine is very hairy</a:t>
            </a:r>
            <a:r>
              <a:rPr lang="en-US" sz="1700" dirty="0"/>
              <a:t>, much more noticeable when older</a:t>
            </a:r>
          </a:p>
          <a:p>
            <a:pPr lvl="1">
              <a:lnSpc>
                <a:spcPct val="90000"/>
              </a:lnSpc>
            </a:pPr>
            <a:r>
              <a:rPr lang="en-US" sz="1700" dirty="0"/>
              <a:t>Scraggly hairs when younger</a:t>
            </a:r>
          </a:p>
          <a:p>
            <a:pPr lvl="1">
              <a:lnSpc>
                <a:spcPct val="90000"/>
              </a:lnSpc>
            </a:pPr>
            <a:r>
              <a:rPr lang="en-US" sz="1700" dirty="0"/>
              <a:t>Differs from P. quinquefolia because these hairs are thinner/fragile </a:t>
            </a:r>
          </a:p>
          <a:p>
            <a:pPr>
              <a:lnSpc>
                <a:spcPct val="90000"/>
              </a:lnSpc>
            </a:pPr>
            <a:r>
              <a:rPr lang="en-US" sz="1700" b="1" dirty="0"/>
              <a:t>Leaves alternate, in 3s, variably shaped (irregular toothed)</a:t>
            </a:r>
          </a:p>
          <a:p>
            <a:pPr lvl="1">
              <a:lnSpc>
                <a:spcPct val="90000"/>
              </a:lnSpc>
            </a:pPr>
            <a:r>
              <a:rPr lang="en-US" sz="1700" dirty="0"/>
              <a:t>Shiny green above</a:t>
            </a:r>
          </a:p>
        </p:txBody>
      </p:sp>
      <p:pic>
        <p:nvPicPr>
          <p:cNvPr id="5122" name="Picture 2" descr="https://www.dendroapp.frec.vt.edu/VT_Assets/Fact_Sheets/images/Toxicodendron%20radicans/leaf1.jpg">
            <a:extLst>
              <a:ext uri="{FF2B5EF4-FFF2-40B4-BE49-F238E27FC236}">
                <a16:creationId xmlns:a16="http://schemas.microsoft.com/office/drawing/2014/main" id="{8D90E2C2-D65D-4F28-89CF-C328B6AF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3304" y="802359"/>
            <a:ext cx="345039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www.dendroapp.frec.vt.edu/VT_Assets/Fact_Sheets/images/Toxicodendron%20radicans/bark1.jpg">
            <a:extLst>
              <a:ext uri="{FF2B5EF4-FFF2-40B4-BE49-F238E27FC236}">
                <a16:creationId xmlns:a16="http://schemas.microsoft.com/office/drawing/2014/main" id="{E4D3CE00-9FFC-4428-B550-C905626E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636" y="1343026"/>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87985A-B253-4B2C-AB58-B82130C26A85}"/>
              </a:ext>
            </a:extLst>
          </p:cNvPr>
          <p:cNvSpPr/>
          <p:nvPr/>
        </p:nvSpPr>
        <p:spPr>
          <a:xfrm>
            <a:off x="7327900" y="6321279"/>
            <a:ext cx="6096000" cy="246221"/>
          </a:xfrm>
          <a:prstGeom prst="rect">
            <a:avLst/>
          </a:prstGeom>
        </p:spPr>
        <p:txBody>
          <a:bodyPr>
            <a:spAutoFit/>
          </a:bodyPr>
          <a:lstStyle/>
          <a:p>
            <a:r>
              <a:rPr lang="en-US" sz="1000" dirty="0">
                <a:hlinkClick r:id="rId4"/>
              </a:rPr>
              <a:t>http://dendro.cnre.vt.edu/dendrology/syllabus/factsheet.cfm?ID=128</a:t>
            </a:r>
            <a:endParaRPr lang="en-US" sz="1000" dirty="0"/>
          </a:p>
        </p:txBody>
      </p:sp>
    </p:spTree>
    <p:extLst>
      <p:ext uri="{BB962C8B-B14F-4D97-AF65-F5344CB8AC3E}">
        <p14:creationId xmlns:p14="http://schemas.microsoft.com/office/powerpoint/2010/main" val="2794069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44" y="165100"/>
            <a:ext cx="24003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486" y="3125532"/>
            <a:ext cx="1540184" cy="2735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spTree>
    <p:extLst>
      <p:ext uri="{BB962C8B-B14F-4D97-AF65-F5344CB8AC3E}">
        <p14:creationId xmlns:p14="http://schemas.microsoft.com/office/powerpoint/2010/main" val="20522775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1</TotalTime>
  <Words>4208</Words>
  <Application>Microsoft Office PowerPoint</Application>
  <PresentationFormat>Widescreen</PresentationFormat>
  <Paragraphs>621</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Century Gothic</vt:lpstr>
      <vt:lpstr>Wingdings 3</vt:lpstr>
      <vt:lpstr>Wisp</vt:lpstr>
      <vt:lpstr>ForestGEO plants</vt:lpstr>
      <vt:lpstr>Acer negundo</vt:lpstr>
      <vt:lpstr>Acer platanoides</vt:lpstr>
      <vt:lpstr>Acer rubrum</vt:lpstr>
      <vt:lpstr>Ailanthus altissima</vt:lpstr>
      <vt:lpstr>Amelanchier arborea</vt:lpstr>
      <vt:lpstr>Asimina triloba</vt:lpstr>
      <vt:lpstr>Berberis thunbergii</vt:lpstr>
      <vt:lpstr>Carpinus caroliniana</vt:lpstr>
      <vt:lpstr>Carya cordiformis</vt:lpstr>
      <vt:lpstr>Carya glabra</vt:lpstr>
      <vt:lpstr>Carya ovalis</vt:lpstr>
      <vt:lpstr>Carya tomentosa</vt:lpstr>
      <vt:lpstr>Castanea dentata</vt:lpstr>
      <vt:lpstr>Cercis canadensis</vt:lpstr>
      <vt:lpstr>Celtis occidentalis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Nyssa sylvatica</vt:lpstr>
      <vt:lpstr>Parthenocissus quinquefolia</vt:lpstr>
      <vt:lpstr>Paulownia tomentosa</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Tilia americana</vt:lpstr>
      <vt:lpstr>Toxicodendron radicans</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1</cp:revision>
  <dcterms:created xsi:type="dcterms:W3CDTF">2019-06-03T20:30:31Z</dcterms:created>
  <dcterms:modified xsi:type="dcterms:W3CDTF">2019-06-03T20:31:38Z</dcterms:modified>
</cp:coreProperties>
</file>